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388" r:id="rId3"/>
    <p:sldId id="412" r:id="rId4"/>
    <p:sldId id="432" r:id="rId5"/>
    <p:sldId id="417" r:id="rId6"/>
    <p:sldId id="256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442" r:id="rId17"/>
    <p:sldId id="258" r:id="rId18"/>
    <p:sldId id="259" r:id="rId19"/>
    <p:sldId id="424" r:id="rId20"/>
    <p:sldId id="425" r:id="rId21"/>
    <p:sldId id="426" r:id="rId22"/>
    <p:sldId id="410" r:id="rId23"/>
    <p:sldId id="390" r:id="rId24"/>
    <p:sldId id="415" r:id="rId25"/>
    <p:sldId id="416" r:id="rId26"/>
    <p:sldId id="393" r:id="rId27"/>
    <p:sldId id="431" r:id="rId28"/>
    <p:sldId id="392" r:id="rId29"/>
    <p:sldId id="428" r:id="rId30"/>
    <p:sldId id="429" r:id="rId31"/>
    <p:sldId id="418" r:id="rId32"/>
    <p:sldId id="394" r:id="rId33"/>
    <p:sldId id="427" r:id="rId34"/>
    <p:sldId id="395" r:id="rId35"/>
    <p:sldId id="430" r:id="rId36"/>
    <p:sldId id="433" r:id="rId37"/>
    <p:sldId id="436" r:id="rId38"/>
    <p:sldId id="434" r:id="rId39"/>
    <p:sldId id="435" r:id="rId40"/>
    <p:sldId id="439" r:id="rId41"/>
    <p:sldId id="311" r:id="rId42"/>
    <p:sldId id="314" r:id="rId43"/>
    <p:sldId id="346" r:id="rId44"/>
    <p:sldId id="315" r:id="rId45"/>
    <p:sldId id="438" r:id="rId46"/>
    <p:sldId id="437" r:id="rId47"/>
    <p:sldId id="422" r:id="rId48"/>
    <p:sldId id="421" r:id="rId49"/>
    <p:sldId id="322" r:id="rId50"/>
    <p:sldId id="396" r:id="rId51"/>
    <p:sldId id="397" r:id="rId52"/>
    <p:sldId id="399" r:id="rId53"/>
    <p:sldId id="441" r:id="rId54"/>
    <p:sldId id="323" r:id="rId55"/>
    <p:sldId id="324" r:id="rId56"/>
    <p:sldId id="325" r:id="rId57"/>
    <p:sldId id="41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57" userDrawn="1">
          <p15:clr>
            <a:srgbClr val="A4A3A4"/>
          </p15:clr>
        </p15:guide>
        <p15:guide id="3" orient="horz" pos="459" userDrawn="1">
          <p15:clr>
            <a:srgbClr val="A4A3A4"/>
          </p15:clr>
        </p15:guide>
        <p15:guide id="4" pos="4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824" y="53"/>
      </p:cViewPr>
      <p:guideLst>
        <p:guide orient="horz" pos="2183"/>
        <p:guide pos="2857"/>
        <p:guide orient="horz" pos="459"/>
        <p:guide pos="4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864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446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679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1712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8941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18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3492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6373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855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861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613AF-DF07-4765-AB60-C5771D96108E}" type="datetimeFigureOut">
              <a:rPr lang="en-IN" smtClean="0"/>
              <a:t>22-08-2025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CD7D4-1ACB-4F7F-AFC2-32E2524EFAC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68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ronomytrek.com/constellations/pisces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-year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-year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-year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-year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-year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bin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bin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7F4A08F5-76E3-5A2B-7425-B63370E0EE17}"/>
              </a:ext>
            </a:extLst>
          </p:cNvPr>
          <p:cNvSpPr txBox="1">
            <a:spLocks/>
          </p:cNvSpPr>
          <p:nvPr/>
        </p:nvSpPr>
        <p:spPr>
          <a:xfrm>
            <a:off x="0" y="1988840"/>
            <a:ext cx="9170384" cy="72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Star Groups</a:t>
            </a:r>
            <a:endParaRPr lang="en-IN" sz="40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55C1E-2771-E6C2-4E94-064291D55C33}"/>
              </a:ext>
            </a:extLst>
          </p:cNvPr>
          <p:cNvSpPr txBox="1"/>
          <p:nvPr/>
        </p:nvSpPr>
        <p:spPr>
          <a:xfrm>
            <a:off x="4340669" y="4149081"/>
            <a:ext cx="44662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S. Jaya Paul, B.Sc., M.C.A.,</a:t>
            </a:r>
          </a:p>
          <a:p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Senior Scientific Assistant (Retd.)</a:t>
            </a:r>
          </a:p>
          <a:p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Tamilnadu Science and Technology Centre</a:t>
            </a:r>
          </a:p>
          <a:p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Consultant</a:t>
            </a:r>
          </a:p>
          <a:p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Trichy Astronomy Association, </a:t>
            </a:r>
          </a:p>
          <a:p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Tamilnadu Astronomy and Science Society</a:t>
            </a:r>
            <a:endParaRPr lang="en-IN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FE904D-2DDF-D521-83BA-A5CE6A27D405}"/>
              </a:ext>
            </a:extLst>
          </p:cNvPr>
          <p:cNvSpPr txBox="1">
            <a:spLocks/>
          </p:cNvSpPr>
          <p:nvPr/>
        </p:nvSpPr>
        <p:spPr>
          <a:xfrm>
            <a:off x="26383" y="908720"/>
            <a:ext cx="9144001" cy="72008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a-IN" sz="48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விண்மீன் கூட்டங்கள் </a:t>
            </a:r>
            <a:endParaRPr lang="en-IN" sz="48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55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1E9505-4D53-7B7A-0F74-2C797873DB41}"/>
              </a:ext>
            </a:extLst>
          </p:cNvPr>
          <p:cNvSpPr txBox="1"/>
          <p:nvPr/>
        </p:nvSpPr>
        <p:spPr>
          <a:xfrm>
            <a:off x="4572000" y="632001"/>
            <a:ext cx="4419600" cy="4195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US" kern="100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Greek mythology, Cancer represents the giant crab sent by Hera to distract Hercules during his battle with the Hydra; the crab was crushed but immortalized in the sky for its bravery.   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Cancer is famous for containing the Beehive Cluster (M44), a stunning open star cluster visible to the naked eye as a misty patch.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B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inoculars will reveal the famous Beehive Cluster near its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center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E69928-27E7-920F-B1B6-9BBB16ACA3E8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Cancer</a:t>
            </a:r>
          </a:p>
        </p:txBody>
      </p:sp>
      <p:pic>
        <p:nvPicPr>
          <p:cNvPr id="5122" name="Picture 2" descr="Zodiac constellation of cancer in engraving style vector ...">
            <a:extLst>
              <a:ext uri="{FF2B5EF4-FFF2-40B4-BE49-F238E27FC236}">
                <a16:creationId xmlns:a16="http://schemas.microsoft.com/office/drawing/2014/main" id="{2EBC18FD-9965-02DA-EF68-22CD7454B0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2" t="16854" r="17454" b="31082"/>
          <a:stretch>
            <a:fillRect/>
          </a:stretch>
        </p:blipFill>
        <p:spPr bwMode="auto">
          <a:xfrm>
            <a:off x="152400" y="632000"/>
            <a:ext cx="4396736" cy="34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DBF6D-B0F8-EA1A-25A2-44DD45EAEF94}"/>
              </a:ext>
            </a:extLst>
          </p:cNvPr>
          <p:cNvSpPr txBox="1"/>
          <p:nvPr/>
        </p:nvSpPr>
        <p:spPr>
          <a:xfrm>
            <a:off x="64768" y="4310307"/>
            <a:ext cx="4507232" cy="1665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To find Cancer, look for a faint inverted “Y” shape of stars in the March night sky, nestled between the brighter constellations Gemini and Leo.</a:t>
            </a:r>
          </a:p>
        </p:txBody>
      </p:sp>
    </p:spTree>
    <p:extLst>
      <p:ext uri="{BB962C8B-B14F-4D97-AF65-F5344CB8AC3E}">
        <p14:creationId xmlns:p14="http://schemas.microsoft.com/office/powerpoint/2010/main" val="111078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2AE093-78A4-8902-6E8B-FD1B73204058}"/>
              </a:ext>
            </a:extLst>
          </p:cNvPr>
          <p:cNvSpPr txBox="1"/>
          <p:nvPr/>
        </p:nvSpPr>
        <p:spPr>
          <a:xfrm>
            <a:off x="4571999" y="620713"/>
            <a:ext cx="4453467" cy="5680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Greek mythology, Leo represents the invincible Nemean Lion slain by Hercules in his first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labor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; its impenetrable skin made it a fearsome beast until Hercules strangled it and wore its pelt as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armor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Regulus, the bright heart of Leo, has been revered as a </a:t>
            </a:r>
            <a:r>
              <a:rPr lang="en-IN" sz="2000" b="1" kern="100" dirty="0">
                <a:solidFill>
                  <a:schemeClr val="bg1"/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royal star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since ancient Babylonian times.</a:t>
            </a:r>
          </a:p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Leo contains several notable stars and deep-sky objects, including five Messier galaxies and Wolf 359, one of the closest stars to Earth. It also hosts the Huge-LQG, the third largest known structure in the universe.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E7C9F3-AD79-4C63-EB7B-518BDCE69E5B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F8D45-7A81-CDB2-E0FF-39D88A307E30}"/>
              </a:ext>
            </a:extLst>
          </p:cNvPr>
          <p:cNvSpPr txBox="1"/>
          <p:nvPr/>
        </p:nvSpPr>
        <p:spPr>
          <a:xfrm>
            <a:off x="147106" y="3686925"/>
            <a:ext cx="4424893" cy="1986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To locate Leo, first find the Big Dipper, then follow its pointer stars to Regulus. Leo’s sickle-shaped mane appears as a backward question mark in the eastern sky on April evenings.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pic>
        <p:nvPicPr>
          <p:cNvPr id="6146" name="Picture 2" descr="Leo constellation vector illustration Stock Vector Image ...">
            <a:extLst>
              <a:ext uri="{FF2B5EF4-FFF2-40B4-BE49-F238E27FC236}">
                <a16:creationId xmlns:a16="http://schemas.microsoft.com/office/drawing/2014/main" id="{244430D5-3A78-70B9-20F2-3C77CAD5A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8" b="30556"/>
          <a:stretch>
            <a:fillRect/>
          </a:stretch>
        </p:blipFill>
        <p:spPr bwMode="auto">
          <a:xfrm>
            <a:off x="118534" y="620713"/>
            <a:ext cx="4453465" cy="29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93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FB144A-4BCA-548E-26A3-39F91311171D}"/>
              </a:ext>
            </a:extLst>
          </p:cNvPr>
          <p:cNvSpPr txBox="1"/>
          <p:nvPr/>
        </p:nvSpPr>
        <p:spPr>
          <a:xfrm>
            <a:off x="4572000" y="620890"/>
            <a:ext cx="4464755" cy="5844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Virgo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, the second-largest constellation in the sky, is home to Spica, a brilliant blue giant and part of the Spring Triangle asterism.</a:t>
            </a:r>
          </a:p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Look for </a:t>
            </a:r>
            <a:r>
              <a:rPr lang="en-IN" sz="2000" b="1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Spica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shining below the arc of the Big Dipper’s handle in the southern sky during May.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Spica, meaning “ear of grain,” highlights Virgo’s deep ties to agriculture — a theme rooted in Babylonian and Greco-Roman mythology.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Virgo is rich in deep-sky objects, including the Virgo Cluster, Sombrero Galaxy, and M87.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230ED7-9A0E-AC56-0E96-0E33511FD5E7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Virgo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B2C394-F001-DF6B-F115-024DB3295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85" t="7386" r="24980" b="21336"/>
          <a:stretch>
            <a:fillRect/>
          </a:stretch>
        </p:blipFill>
        <p:spPr>
          <a:xfrm>
            <a:off x="338667" y="617009"/>
            <a:ext cx="3465689" cy="488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BBD4C6-1109-AA32-F5C1-40750C462AAB}"/>
              </a:ext>
            </a:extLst>
          </p:cNvPr>
          <p:cNvSpPr txBox="1"/>
          <p:nvPr/>
        </p:nvSpPr>
        <p:spPr>
          <a:xfrm>
            <a:off x="4572000" y="620713"/>
            <a:ext cx="4464755" cy="628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Libra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is the only zodiac constellation that represents an object — the scales — symbolizing balance, justice, and law.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ancient Greece, was the Astraea, the goddess of justice.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Its brightest stars still bear the legacy of their scorpion origins: Zubenelgenubi (“Southern Claw”) and Zubeneschamali (“Northern Claw”), the latter of which some observers see as faintly green.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Libra contains the red dwarf </a:t>
            </a:r>
            <a:r>
              <a:rPr lang="en-IN" sz="1800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Gliese 581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, which hosts several planets, including one in the habitable zone.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397C3F-2D3D-C21B-FE40-AFB4ECC9EC79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Libra</a:t>
            </a:r>
          </a:p>
        </p:txBody>
      </p:sp>
      <p:pic>
        <p:nvPicPr>
          <p:cNvPr id="8194" name="Picture 2" descr="Libra constellation Images - Free Download on Freepik">
            <a:extLst>
              <a:ext uri="{FF2B5EF4-FFF2-40B4-BE49-F238E27FC236}">
                <a16:creationId xmlns:a16="http://schemas.microsoft.com/office/drawing/2014/main" id="{53B8E89C-DEA9-2D93-2C71-50F029422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t="15211" r="14596" b="31588"/>
          <a:stretch>
            <a:fillRect/>
          </a:stretch>
        </p:blipFill>
        <p:spPr bwMode="auto">
          <a:xfrm>
            <a:off x="107244" y="663046"/>
            <a:ext cx="4530279" cy="34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10234A-EC64-C938-2D9F-D08E5C427DB8}"/>
              </a:ext>
            </a:extLst>
          </p:cNvPr>
          <p:cNvSpPr txBox="1"/>
          <p:nvPr/>
        </p:nvSpPr>
        <p:spPr>
          <a:xfrm>
            <a:off x="107244" y="4265347"/>
            <a:ext cx="44647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To find Libra in the night sky, look in June between the bright stars Spica (in Virgo) and Antares (in Scorpius); its stars form a wide, faint quadrilateral.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07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174C5C-0D27-473E-4136-2093F7BB7A70}"/>
              </a:ext>
            </a:extLst>
          </p:cNvPr>
          <p:cNvSpPr txBox="1"/>
          <p:nvPr/>
        </p:nvSpPr>
        <p:spPr>
          <a:xfrm>
            <a:off x="4571999" y="620713"/>
            <a:ext cx="4430889" cy="5150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Greek myth, it was sent to kill Orion, so the gods placed them apart — never seen in the sky at the same time, to keep them from fighting again.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Scorpius lies along the Milky Way and is rich in bright stars, star clusters (like M6 and M7), and deep-sky objects like the Butterfly and Cat’s Paw nebulae.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Across cultures, Scorpius has symbolized passion, danger, and rebirth, tied to its dramatic form and brilliant stars.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683A8-A580-4E91-0883-14DDBC4C9384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Scorpius</a:t>
            </a:r>
          </a:p>
        </p:txBody>
      </p:sp>
      <p:pic>
        <p:nvPicPr>
          <p:cNvPr id="9220" name="Picture 4" descr="Constellation Drawing Scorpius Stock Illustration 1049512208 | Shutterstock">
            <a:extLst>
              <a:ext uri="{FF2B5EF4-FFF2-40B4-BE49-F238E27FC236}">
                <a16:creationId xmlns:a16="http://schemas.microsoft.com/office/drawing/2014/main" id="{B8E6D1E2-FDF3-EF21-3DA5-70069487F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9"/>
          <a:stretch>
            <a:fillRect/>
          </a:stretch>
        </p:blipFill>
        <p:spPr bwMode="auto">
          <a:xfrm>
            <a:off x="144637" y="620712"/>
            <a:ext cx="4513318" cy="264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6480CA-0519-9765-6B16-D23581A6C763}"/>
              </a:ext>
            </a:extLst>
          </p:cNvPr>
          <p:cNvSpPr txBox="1"/>
          <p:nvPr/>
        </p:nvSpPr>
        <p:spPr>
          <a:xfrm>
            <a:off x="141112" y="3429000"/>
            <a:ext cx="4572000" cy="296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Scorpius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is a stunning constellation shaped like a scorpion, anchored by the fiery red supergiant Antares at its heart.</a:t>
            </a:r>
          </a:p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Look low in the southern sky on summer nights—especially July—to spot its distinctive hook shape and glowing heart star, Antares.</a:t>
            </a:r>
          </a:p>
        </p:txBody>
      </p:sp>
    </p:spTree>
    <p:extLst>
      <p:ext uri="{BB962C8B-B14F-4D97-AF65-F5344CB8AC3E}">
        <p14:creationId xmlns:p14="http://schemas.microsoft.com/office/powerpoint/2010/main" val="63615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FF0F3-40A4-67A6-42AC-5E0B251E894F}"/>
              </a:ext>
            </a:extLst>
          </p:cNvPr>
          <p:cNvSpPr txBox="1"/>
          <p:nvPr/>
        </p:nvSpPr>
        <p:spPr>
          <a:xfrm>
            <a:off x="4572000" y="620713"/>
            <a:ext cx="4476044" cy="4832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It’s often linked to Chiron, the wise and noble centaur of Greek mythology, placed among the stars by Zeus.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constellation lies in the direction of the Milky Way’s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center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and contains more Messier objects than any other, including the Lagoon, Trifid, and Omega nebulae.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Sagittarius hosts Sagittarius A, the supermassive black hole at the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center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of our galaxy, invisible but detected by powerful telescopes.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7E821F-C9D4-267A-0CC4-B47C91E79E86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Sagittarius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619B68-9CFC-6D18-C14B-E992B0306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13940" r="16444" b="38431"/>
          <a:stretch>
            <a:fillRect/>
          </a:stretch>
        </p:blipFill>
        <p:spPr>
          <a:xfrm>
            <a:off x="180623" y="617009"/>
            <a:ext cx="4346221" cy="326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9A4E3A-1E04-E540-1301-7FAD671BAE66}"/>
              </a:ext>
            </a:extLst>
          </p:cNvPr>
          <p:cNvSpPr txBox="1"/>
          <p:nvPr/>
        </p:nvSpPr>
        <p:spPr>
          <a:xfrm>
            <a:off x="95956" y="4011190"/>
            <a:ext cx="4476044" cy="264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Sagittarius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is symbolized by a centaur archer, aiming an arrow at the red heart of Scorpius, the star Antares.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Look south on August evenings for the “Teapot,” whose spout seems to pour steam into the Milky Way.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1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799D4EE0-3C00-5FEF-3BA6-4DF023181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6" t="19553" r="21111" b="24103"/>
          <a:stretch>
            <a:fillRect/>
          </a:stretch>
        </p:blipFill>
        <p:spPr bwMode="auto">
          <a:xfrm>
            <a:off x="428978" y="617009"/>
            <a:ext cx="4576940" cy="302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CE86D-813F-A56F-6836-2AD7B9B90544}"/>
              </a:ext>
            </a:extLst>
          </p:cNvPr>
          <p:cNvSpPr txBox="1"/>
          <p:nvPr/>
        </p:nvSpPr>
        <p:spPr>
          <a:xfrm>
            <a:off x="5005918" y="620713"/>
            <a:ext cx="3991327" cy="4524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It depicts a sea-goat — a mythical creature with the head and upper body of a goat and the tail of a fish — symbolizing the union of earth and water, ambition and intuition.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Sumerians associated Capricornus with Enki, their god of wisdom, water, and creation, while later Greek myths linked it to Pan, who transformed into a sea-goat to escape the monster Typhon.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3D0F3-7F46-B1B9-E18F-D61D159D47AE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Capricornus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1AB97-0973-20A5-2AD8-5466D590FFB4}"/>
              </a:ext>
            </a:extLst>
          </p:cNvPr>
          <p:cNvSpPr txBox="1"/>
          <p:nvPr/>
        </p:nvSpPr>
        <p:spPr>
          <a:xfrm>
            <a:off x="0" y="3646312"/>
            <a:ext cx="5125156" cy="2326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Capricornus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is the smallest and one of the faintest zodiac constellations.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To spot Capricornus, look for its faint, kite-shaped triangle low in the southern sky on early autumn evenings, nestled between Aquarius and Sagittarius.</a:t>
            </a:r>
          </a:p>
        </p:txBody>
      </p:sp>
    </p:spTree>
    <p:extLst>
      <p:ext uri="{BB962C8B-B14F-4D97-AF65-F5344CB8AC3E}">
        <p14:creationId xmlns:p14="http://schemas.microsoft.com/office/powerpoint/2010/main" val="1261583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6A7649-0682-9E5F-CE2A-178E7C4635DF}"/>
              </a:ext>
            </a:extLst>
          </p:cNvPr>
          <p:cNvSpPr txBox="1"/>
          <p:nvPr/>
        </p:nvSpPr>
        <p:spPr>
          <a:xfrm>
            <a:off x="4572000" y="632002"/>
            <a:ext cx="4470400" cy="5150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Greek mythology, it represents Ganymede, a beautiful youth taken to Olympus by Zeus to serve as the divine cupbearer.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Its stars are faint and widely scattered, but include notable yellow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supergiants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like Sadalsuud (“luck of lucks”) and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Sadalmelik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(“luck of the king”).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constellation’s annual reappearance was linked to flooding in cultures like the Egyptians, who saw it as the god Hapi measuring the Nile.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BB1BF-280E-50DE-8700-EE0FC4A025FD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Aquarius</a:t>
            </a:r>
          </a:p>
        </p:txBody>
      </p:sp>
      <p:pic>
        <p:nvPicPr>
          <p:cNvPr id="10242" name="Picture 2" descr="Aquarius (constellation) - Wikipedia">
            <a:extLst>
              <a:ext uri="{FF2B5EF4-FFF2-40B4-BE49-F238E27FC236}">
                <a16:creationId xmlns:a16="http://schemas.microsoft.com/office/drawing/2014/main" id="{300294E1-DDB1-8FE8-B30F-CBAEB96B3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6165" r="3374" b="5072"/>
          <a:stretch>
            <a:fillRect/>
          </a:stretch>
        </p:blipFill>
        <p:spPr bwMode="auto">
          <a:xfrm>
            <a:off x="101599" y="632002"/>
            <a:ext cx="4566045" cy="304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D66C29-67CF-6AD9-FAB7-E32C32484824}"/>
              </a:ext>
            </a:extLst>
          </p:cNvPr>
          <p:cNvSpPr txBox="1"/>
          <p:nvPr/>
        </p:nvSpPr>
        <p:spPr>
          <a:xfrm>
            <a:off x="50800" y="3762905"/>
            <a:ext cx="4572000" cy="3594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Best viewed under dark skies in October, Aquarius resembles a “water jar” pouring a stream of stars toward the Southern Fish.</a:t>
            </a:r>
          </a:p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Aquarius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is a sprawling and ancient constellation long associated with seasonal rains and life-giving waters in many early civilizations.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514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8529C5-72D3-6816-3346-B3472754D33B}"/>
              </a:ext>
            </a:extLst>
          </p:cNvPr>
          <p:cNvSpPr txBox="1"/>
          <p:nvPr/>
        </p:nvSpPr>
        <p:spPr>
          <a:xfrm>
            <a:off x="5046132" y="620713"/>
            <a:ext cx="3956755" cy="5787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Long associated with intuition and duality, Pisces also marks the current astrological age, believed to influence spiritual and cultural tides.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Despite its size, Pisces is composed of faint stars like Eta Piscium and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Alrescha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, requiring patience and dark skies to trace its graceful arc.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constellation lies in the “Sea” region of the sky, home to other water-themed constellations, and hosts deep-sky wonders like the face-on spiral galaxy M74.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EB0E49-991A-F084-EE72-EA1C56CAAE62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Pisces</a:t>
            </a:r>
          </a:p>
        </p:txBody>
      </p:sp>
      <p:pic>
        <p:nvPicPr>
          <p:cNvPr id="11266" name="Picture 2" descr="Pisces | Constellation, Zodiac, Sign, Symbol, Dates, &amp; Facts | Britannica">
            <a:extLst>
              <a:ext uri="{FF2B5EF4-FFF2-40B4-BE49-F238E27FC236}">
                <a16:creationId xmlns:a16="http://schemas.microsoft.com/office/drawing/2014/main" id="{39B972A5-C55C-B443-D347-1DD7BB5FB2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t="4981" r="3843" b="18565"/>
          <a:stretch>
            <a:fillRect/>
          </a:stretch>
        </p:blipFill>
        <p:spPr bwMode="auto">
          <a:xfrm>
            <a:off x="70555" y="620712"/>
            <a:ext cx="5325533" cy="31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21235-4217-C849-3173-8A7C27C466B1}"/>
              </a:ext>
            </a:extLst>
          </p:cNvPr>
          <p:cNvSpPr txBox="1"/>
          <p:nvPr/>
        </p:nvSpPr>
        <p:spPr>
          <a:xfrm>
            <a:off x="35277" y="3790248"/>
            <a:ext cx="5325533" cy="2648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Look for a wide, faint “V” shape between Aquarius and Aries in November skies, with the Great Square of Pegasus helping to frame its western end.</a:t>
            </a:r>
          </a:p>
          <a:p>
            <a:pPr marL="342900" indent="-342900" algn="just" fontAlgn="base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u="sng" kern="100" dirty="0">
                <a:solidFill>
                  <a:schemeClr val="bg1"/>
                </a:solidFill>
                <a:latin typeface="inherit"/>
                <a:ea typeface="Times New Roman" panose="02020603050405020304" pitchFamily="18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Pisces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 represents two fish bound by a cord, a symbol drawn from myths of Aphrodite and Eros escaping the monster Typhon.</a:t>
            </a:r>
            <a:endParaRPr lang="en-IN" kern="100" dirty="0">
              <a:solidFill>
                <a:schemeClr val="bg1"/>
              </a:solidFill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15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64C27EE-46A5-47D2-78DF-989C566D3CEE}"/>
              </a:ext>
            </a:extLst>
          </p:cNvPr>
          <p:cNvSpPr txBox="1">
            <a:spLocks/>
          </p:cNvSpPr>
          <p:nvPr/>
        </p:nvSpPr>
        <p:spPr>
          <a:xfrm>
            <a:off x="-21167" y="169057"/>
            <a:ext cx="9165167" cy="57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Asterism – Big dipper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6146" name="Picture 2" descr="big dipper asterism in night sky">
            <a:extLst>
              <a:ext uri="{FF2B5EF4-FFF2-40B4-BE49-F238E27FC236}">
                <a16:creationId xmlns:a16="http://schemas.microsoft.com/office/drawing/2014/main" id="{7675C53E-85F9-F62F-AAF7-FD945B7B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9144000" cy="61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21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56700"/>
            <a:ext cx="9154208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Constellations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697"/>
            <a:ext cx="9154208" cy="41946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B6A92-CB03-1D3A-5190-96783A2388F5}"/>
              </a:ext>
            </a:extLst>
          </p:cNvPr>
          <p:cNvSpPr txBox="1"/>
          <p:nvPr/>
        </p:nvSpPr>
        <p:spPr>
          <a:xfrm>
            <a:off x="0" y="73451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Constellation is a Latin word meaning “set with stars”.</a:t>
            </a:r>
            <a:endParaRPr lang="en-IN" sz="24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45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8E95AFA7-5D6A-542D-AD6F-849E65FFC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50ECE2-B5D9-A6FB-552A-AA5319F616DC}"/>
              </a:ext>
            </a:extLst>
          </p:cNvPr>
          <p:cNvSpPr txBox="1">
            <a:spLocks/>
          </p:cNvSpPr>
          <p:nvPr/>
        </p:nvSpPr>
        <p:spPr>
          <a:xfrm>
            <a:off x="-21167" y="169057"/>
            <a:ext cx="9165167" cy="57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Constellation – Ursa Major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48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CE1468-8041-3B93-44E2-06085565B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031263"/>
              </p:ext>
            </p:extLst>
          </p:nvPr>
        </p:nvGraphicFramePr>
        <p:xfrm>
          <a:off x="593373" y="877709"/>
          <a:ext cx="7957254" cy="4987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43651">
                  <a:extLst>
                    <a:ext uri="{9D8B030D-6E8A-4147-A177-3AD203B41FA5}">
                      <a16:colId xmlns:a16="http://schemas.microsoft.com/office/drawing/2014/main" val="1363835965"/>
                    </a:ext>
                  </a:extLst>
                </a:gridCol>
                <a:gridCol w="4113603">
                  <a:extLst>
                    <a:ext uri="{9D8B030D-6E8A-4147-A177-3AD203B41FA5}">
                      <a16:colId xmlns:a16="http://schemas.microsoft.com/office/drawing/2014/main" val="1979551016"/>
                    </a:ext>
                  </a:extLst>
                </a:gridCol>
              </a:tblGrid>
              <a:tr h="5043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Asterism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Constellation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37730"/>
                  </a:ext>
                </a:extLst>
              </a:tr>
              <a:tr h="2173960"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bg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000" dirty="0">
                        <a:solidFill>
                          <a:schemeClr val="bg1"/>
                        </a:solidFill>
                        <a:latin typeface="Century Schoolbook" panose="020406040505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39387"/>
                  </a:ext>
                </a:extLst>
              </a:tr>
              <a:tr h="685078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The Big dipper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Ursa Major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7537030"/>
                  </a:ext>
                </a:extLst>
              </a:tr>
              <a:tr h="899634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Informal Star pattern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Officially recognized by the IAU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538174"/>
                  </a:ext>
                </a:extLst>
              </a:tr>
              <a:tr h="724138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Part of the constellation Ursa Major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IN" sz="2000" dirty="0">
                          <a:solidFill>
                            <a:schemeClr val="bg1"/>
                          </a:solidFill>
                          <a:latin typeface="Century Schoolbook" panose="02040604050505020304" pitchFamily="18" charset="0"/>
                        </a:rPr>
                        <a:t>Covers a large area of the northern sky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0413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EBFA601-382E-98C2-8973-F4C2930DE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7" t="19328" r="15309" b="14170"/>
          <a:stretch>
            <a:fillRect/>
          </a:stretch>
        </p:blipFill>
        <p:spPr>
          <a:xfrm>
            <a:off x="4628973" y="1369622"/>
            <a:ext cx="3921654" cy="2059378"/>
          </a:xfrm>
          <a:prstGeom prst="rect">
            <a:avLst/>
          </a:prstGeom>
        </p:spPr>
      </p:pic>
      <p:pic>
        <p:nvPicPr>
          <p:cNvPr id="11" name="Picture 10" descr="A group of trees at night&#10;&#10;AI-generated content may be incorrect.">
            <a:extLst>
              <a:ext uri="{FF2B5EF4-FFF2-40B4-BE49-F238E27FC236}">
                <a16:creationId xmlns:a16="http://schemas.microsoft.com/office/drawing/2014/main" id="{14568869-9F29-2DF3-C668-67772C915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56" t="21424" r="22444" b="40401"/>
          <a:stretch>
            <a:fillRect/>
          </a:stretch>
        </p:blipFill>
        <p:spPr>
          <a:xfrm>
            <a:off x="845432" y="1392376"/>
            <a:ext cx="3516730" cy="20366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ECAE1E-4CDB-FDED-6293-66699D38693A}"/>
              </a:ext>
            </a:extLst>
          </p:cNvPr>
          <p:cNvSpPr txBox="1"/>
          <p:nvPr/>
        </p:nvSpPr>
        <p:spPr>
          <a:xfrm>
            <a:off x="1697490" y="144341"/>
            <a:ext cx="5692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Asterism Vs Constellation</a:t>
            </a:r>
          </a:p>
        </p:txBody>
      </p:sp>
    </p:spTree>
    <p:extLst>
      <p:ext uri="{BB962C8B-B14F-4D97-AF65-F5344CB8AC3E}">
        <p14:creationId xmlns:p14="http://schemas.microsoft.com/office/powerpoint/2010/main" val="1938278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58449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Orion Constellation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F15373-7FF1-640F-128C-16A6F0FC6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9144000" cy="60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39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43" y="728663"/>
            <a:ext cx="4535710" cy="612933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290" y="150844"/>
            <a:ext cx="9071420" cy="577819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68580" tIns="34290" rIns="68580" bIns="3429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Orion Constellation</a:t>
            </a:r>
            <a:endParaRPr lang="en-I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3078" name="Picture 6" descr="0 (2480×3508)">
            <a:extLst>
              <a:ext uri="{FF2B5EF4-FFF2-40B4-BE49-F238E27FC236}">
                <a16:creationId xmlns:a16="http://schemas.microsoft.com/office/drawing/2014/main" id="{669F271D-DAAD-72C7-41D5-10857D4AF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" t="1667" r="1829" b="533"/>
          <a:stretch>
            <a:fillRect/>
          </a:stretch>
        </p:blipFill>
        <p:spPr bwMode="auto">
          <a:xfrm>
            <a:off x="128411" y="728663"/>
            <a:ext cx="4245877" cy="6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239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11626915-7E4D-2420-FFC5-EA108B728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6111124" cy="611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5290FF-8E94-4E04-5A24-D90A16D12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70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Orion Nebula – M42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8BA47-F431-7D59-47AE-68025EF14F63}"/>
              </a:ext>
            </a:extLst>
          </p:cNvPr>
          <p:cNvSpPr txBox="1"/>
          <p:nvPr/>
        </p:nvSpPr>
        <p:spPr>
          <a:xfrm>
            <a:off x="6056490" y="915933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Diffuse</a:t>
            </a:r>
            <a:r>
              <a:rPr lang="en-IN" b="1" i="0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nebula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BB54A-6E6D-B84D-BD3A-42B519F92846}"/>
              </a:ext>
            </a:extLst>
          </p:cNvPr>
          <p:cNvSpPr txBox="1"/>
          <p:nvPr/>
        </p:nvSpPr>
        <p:spPr>
          <a:xfrm>
            <a:off x="6056490" y="1285265"/>
            <a:ext cx="30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Right Ascension : 05</a:t>
            </a:r>
            <a:r>
              <a:rPr lang="en-IN" baseline="30000" dirty="0">
                <a:solidFill>
                  <a:schemeClr val="bg1"/>
                </a:solidFill>
              </a:rPr>
              <a:t>h</a:t>
            </a:r>
            <a:r>
              <a:rPr lang="en-IN" dirty="0">
                <a:solidFill>
                  <a:schemeClr val="bg1"/>
                </a:solidFill>
              </a:rPr>
              <a:t> 35</a:t>
            </a:r>
            <a:r>
              <a:rPr lang="en-IN" baseline="30000" dirty="0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 16.8</a:t>
            </a:r>
            <a:r>
              <a:rPr lang="en-IN" baseline="30000" dirty="0">
                <a:solidFill>
                  <a:schemeClr val="bg1"/>
                </a:solidFill>
              </a:rPr>
              <a:t>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Declination : -05</a:t>
            </a:r>
            <a:r>
              <a:rPr lang="en-IN" baseline="30000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 23’ 15”</a:t>
            </a:r>
          </a:p>
          <a:p>
            <a:r>
              <a:rPr lang="en-IN" dirty="0">
                <a:solidFill>
                  <a:schemeClr val="bg1"/>
                </a:solidFill>
              </a:rPr>
              <a:t>Distance : 1,344 ± 20 </a:t>
            </a:r>
            <a:r>
              <a:rPr lang="en-IN" dirty="0" err="1">
                <a:solidFill>
                  <a:schemeClr val="bg1"/>
                </a:solidFill>
                <a:hlinkClick r:id="rId3" tooltip="Light-y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01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ubble Space Telescope view of M43">
            <a:extLst>
              <a:ext uri="{FF2B5EF4-FFF2-40B4-BE49-F238E27FC236}">
                <a16:creationId xmlns:a16="http://schemas.microsoft.com/office/drawing/2014/main" id="{A38C0565-D1B5-0C4A-2959-6E2C4004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80" y="746875"/>
            <a:ext cx="6097013" cy="609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0FF223C-BC0D-CEF7-E344-B258CFAC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880" y="169057"/>
            <a:ext cx="9153880" cy="577819"/>
          </a:xfrm>
        </p:spPr>
        <p:txBody>
          <a:bodyPr>
            <a:noAutofit/>
          </a:bodyPr>
          <a:lstStyle/>
          <a:p>
            <a:pPr algn="ctr"/>
            <a:r>
              <a:rPr lang="en-IN" sz="3200" b="1" i="1" dirty="0">
                <a:solidFill>
                  <a:schemeClr val="bg1"/>
                </a:solidFill>
                <a:latin typeface="Century Schoolbook" panose="02040604050505020304" pitchFamily="18" charset="0"/>
              </a:rPr>
              <a:t>De </a:t>
            </a:r>
            <a:r>
              <a:rPr lang="en-IN" sz="3200" b="1" i="1" dirty="0" err="1">
                <a:solidFill>
                  <a:schemeClr val="bg1"/>
                </a:solidFill>
                <a:latin typeface="Century Schoolbook" panose="02040604050505020304" pitchFamily="18" charset="0"/>
              </a:rPr>
              <a:t>Mairan's</a:t>
            </a:r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 Nebula – M43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107BC-D640-5940-2AA2-6191EA3CEF9E}"/>
              </a:ext>
            </a:extLst>
          </p:cNvPr>
          <p:cNvSpPr txBox="1"/>
          <p:nvPr/>
        </p:nvSpPr>
        <p:spPr>
          <a:xfrm>
            <a:off x="5943600" y="915933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Emission nebula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DF7F9-377D-71E6-9129-48888C48F52D}"/>
              </a:ext>
            </a:extLst>
          </p:cNvPr>
          <p:cNvSpPr txBox="1"/>
          <p:nvPr/>
        </p:nvSpPr>
        <p:spPr>
          <a:xfrm>
            <a:off x="5943600" y="1285265"/>
            <a:ext cx="30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Right Ascension : 05</a:t>
            </a:r>
            <a:r>
              <a:rPr lang="en-IN" baseline="30000" dirty="0">
                <a:solidFill>
                  <a:schemeClr val="bg1"/>
                </a:solidFill>
              </a:rPr>
              <a:t>h</a:t>
            </a:r>
            <a:r>
              <a:rPr lang="en-IN" dirty="0">
                <a:solidFill>
                  <a:schemeClr val="bg1"/>
                </a:solidFill>
              </a:rPr>
              <a:t> 35</a:t>
            </a:r>
            <a:r>
              <a:rPr lang="en-IN" baseline="30000" dirty="0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 31.8</a:t>
            </a:r>
            <a:r>
              <a:rPr lang="en-IN" baseline="30000" dirty="0">
                <a:solidFill>
                  <a:schemeClr val="bg1"/>
                </a:solidFill>
              </a:rPr>
              <a:t>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Declination : -05</a:t>
            </a:r>
            <a:r>
              <a:rPr lang="en-IN" baseline="30000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 17’ 57”</a:t>
            </a:r>
          </a:p>
          <a:p>
            <a:r>
              <a:rPr lang="en-IN" dirty="0">
                <a:solidFill>
                  <a:schemeClr val="bg1"/>
                </a:solidFill>
              </a:rPr>
              <a:t>Distance : 1,300 ± 160 </a:t>
            </a:r>
            <a:r>
              <a:rPr lang="en-IN" dirty="0" err="1">
                <a:solidFill>
                  <a:schemeClr val="bg1"/>
                </a:solidFill>
                <a:hlinkClick r:id="rId3" tooltip="Light-y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842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Leo Constellation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5" t="19950" r="15103" b="39101"/>
          <a:stretch/>
        </p:blipFill>
        <p:spPr>
          <a:xfrm>
            <a:off x="0" y="609882"/>
            <a:ext cx="9144000" cy="6256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75029-D211-E905-0C21-FF56597F575A}"/>
              </a:ext>
            </a:extLst>
          </p:cNvPr>
          <p:cNvSpPr txBox="1">
            <a:spLocks/>
          </p:cNvSpPr>
          <p:nvPr/>
        </p:nvSpPr>
        <p:spPr>
          <a:xfrm>
            <a:off x="1858449" y="169057"/>
            <a:ext cx="5643002" cy="57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Leo Constellation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49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9A69D0-E6C9-B80D-ADEC-8B0652DA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0" b="7321"/>
          <a:stretch>
            <a:fillRect/>
          </a:stretch>
        </p:blipFill>
        <p:spPr>
          <a:xfrm>
            <a:off x="456380" y="728663"/>
            <a:ext cx="8158215" cy="57963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A39F5A1-F707-1CAE-EE7F-DEFBB0992FE9}"/>
              </a:ext>
            </a:extLst>
          </p:cNvPr>
          <p:cNvSpPr txBox="1">
            <a:spLocks/>
          </p:cNvSpPr>
          <p:nvPr/>
        </p:nvSpPr>
        <p:spPr>
          <a:xfrm>
            <a:off x="1858449" y="169057"/>
            <a:ext cx="5643002" cy="577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Leo Constellation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92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109" y="728662"/>
            <a:ext cx="4745034" cy="612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C07DE-9F01-E62F-ABBD-19A9ECCC687E}"/>
              </a:ext>
            </a:extLst>
          </p:cNvPr>
          <p:cNvSpPr txBox="1"/>
          <p:nvPr/>
        </p:nvSpPr>
        <p:spPr>
          <a:xfrm>
            <a:off x="3311435" y="143888"/>
            <a:ext cx="244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Big dipper</a:t>
            </a:r>
          </a:p>
        </p:txBody>
      </p:sp>
    </p:spTree>
    <p:extLst>
      <p:ext uri="{BB962C8B-B14F-4D97-AF65-F5344CB8AC3E}">
        <p14:creationId xmlns:p14="http://schemas.microsoft.com/office/powerpoint/2010/main" val="3897421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01B319-8B18-355A-7C11-8364281C29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 b="26255"/>
          <a:stretch>
            <a:fillRect/>
          </a:stretch>
        </p:blipFill>
        <p:spPr bwMode="auto">
          <a:xfrm>
            <a:off x="0" y="738851"/>
            <a:ext cx="9118552" cy="447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47C378-F42D-F6A0-B0B1-B6BA1B09D2DE}"/>
              </a:ext>
            </a:extLst>
          </p:cNvPr>
          <p:cNvSpPr txBox="1"/>
          <p:nvPr/>
        </p:nvSpPr>
        <p:spPr>
          <a:xfrm>
            <a:off x="2421922" y="154076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Cassiopeia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28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35927"/>
            <a:ext cx="9143999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Constellations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0896"/>
            <a:ext cx="9144000" cy="46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45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450C6C-F4CE-6D17-43D6-B58D8371A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" r="8149"/>
          <a:stretch>
            <a:fillRect/>
          </a:stretch>
        </p:blipFill>
        <p:spPr>
          <a:xfrm>
            <a:off x="792162" y="728663"/>
            <a:ext cx="7606771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91BF0-7280-1D20-DFD3-D591BD2A176A}"/>
              </a:ext>
            </a:extLst>
          </p:cNvPr>
          <p:cNvSpPr txBox="1"/>
          <p:nvPr/>
        </p:nvSpPr>
        <p:spPr>
          <a:xfrm>
            <a:off x="0" y="142787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Cassiopeia – the Queen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881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4FC6F-5713-5C86-F6D6-C0FC341A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344"/>
            <a:ext cx="9144000" cy="599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90CB4-0648-7DBC-EF5A-354301E64A3F}"/>
              </a:ext>
            </a:extLst>
          </p:cNvPr>
          <p:cNvSpPr txBox="1"/>
          <p:nvPr/>
        </p:nvSpPr>
        <p:spPr>
          <a:xfrm>
            <a:off x="1455534" y="158046"/>
            <a:ext cx="6210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Big dipper and Little dipper</a:t>
            </a:r>
          </a:p>
        </p:txBody>
      </p:sp>
    </p:spTree>
    <p:extLst>
      <p:ext uri="{BB962C8B-B14F-4D97-AF65-F5344CB8AC3E}">
        <p14:creationId xmlns:p14="http://schemas.microsoft.com/office/powerpoint/2010/main" val="3067368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How to Locate Pole Star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7" y="742821"/>
            <a:ext cx="9052903" cy="6022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43F1E8-BD9D-7027-8AC6-700D274FCAF1}"/>
              </a:ext>
            </a:extLst>
          </p:cNvPr>
          <p:cNvSpPr txBox="1"/>
          <p:nvPr/>
        </p:nvSpPr>
        <p:spPr>
          <a:xfrm>
            <a:off x="1455534" y="158046"/>
            <a:ext cx="6210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Big dipper and Little dipper</a:t>
            </a:r>
          </a:p>
        </p:txBody>
      </p:sp>
    </p:spTree>
    <p:extLst>
      <p:ext uri="{BB962C8B-B14F-4D97-AF65-F5344CB8AC3E}">
        <p14:creationId xmlns:p14="http://schemas.microsoft.com/office/powerpoint/2010/main" val="4168775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3A871-5F76-21F3-EF4A-B89446F7A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" b="4569"/>
          <a:stretch>
            <a:fillRect/>
          </a:stretch>
        </p:blipFill>
        <p:spPr>
          <a:xfrm>
            <a:off x="1081088" y="728663"/>
            <a:ext cx="6908800" cy="5983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130A2C-B976-E5F0-F740-309A7DC55E16}"/>
              </a:ext>
            </a:extLst>
          </p:cNvPr>
          <p:cNvSpPr txBox="1"/>
          <p:nvPr/>
        </p:nvSpPr>
        <p:spPr>
          <a:xfrm>
            <a:off x="1455534" y="158046"/>
            <a:ext cx="6210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Big dipper and Little dipper</a:t>
            </a:r>
          </a:p>
        </p:txBody>
      </p:sp>
    </p:spTree>
    <p:extLst>
      <p:ext uri="{BB962C8B-B14F-4D97-AF65-F5344CB8AC3E}">
        <p14:creationId xmlns:p14="http://schemas.microsoft.com/office/powerpoint/2010/main" val="10843726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1"/>
          <a:stretch/>
        </p:blipFill>
        <p:spPr>
          <a:xfrm>
            <a:off x="0" y="768034"/>
            <a:ext cx="9155372" cy="5925486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13986" y="723548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How to find Leo Constellation</a:t>
            </a:r>
            <a:endParaRPr lang="en-IN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51026-0C9A-A22C-3104-251E79C4E3B5}"/>
              </a:ext>
            </a:extLst>
          </p:cNvPr>
          <p:cNvSpPr txBox="1"/>
          <p:nvPr/>
        </p:nvSpPr>
        <p:spPr>
          <a:xfrm>
            <a:off x="2399326" y="143888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Big dipper and Leo</a:t>
            </a:r>
          </a:p>
        </p:txBody>
      </p:sp>
    </p:spTree>
    <p:extLst>
      <p:ext uri="{BB962C8B-B14F-4D97-AF65-F5344CB8AC3E}">
        <p14:creationId xmlns:p14="http://schemas.microsoft.com/office/powerpoint/2010/main" val="575060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BDE497-4033-BC52-5E76-8EC46392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449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Taurus constellation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C213B05-5A03-D563-8CA5-0AD2059A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2" b="424"/>
          <a:stretch>
            <a:fillRect/>
          </a:stretch>
        </p:blipFill>
        <p:spPr bwMode="auto">
          <a:xfrm>
            <a:off x="1115413" y="728663"/>
            <a:ext cx="6877119" cy="61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17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BD612F0E-6906-8130-312E-F2485337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0"/>
            <a:ext cx="7567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6047753-067D-E2F4-9A07-922E537D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449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Taurus constellation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31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he Hyades is a naked-eye open cluster in the constellation of Taurus. Aldebaran is bright star in bottom-middle. The &quot;V&quot; of Taurus is pointing to the top-right corner.">
            <a:extLst>
              <a:ext uri="{FF2B5EF4-FFF2-40B4-BE49-F238E27FC236}">
                <a16:creationId xmlns:a16="http://schemas.microsoft.com/office/drawing/2014/main" id="{A4247DD2-EDDB-6FAA-43B5-E3E0F5FD8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1525"/>
            <a:ext cx="9144000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A6D1A83-EBE6-07D1-8777-11AC4D03061D}"/>
              </a:ext>
            </a:extLst>
          </p:cNvPr>
          <p:cNvSpPr txBox="1">
            <a:spLocks/>
          </p:cNvSpPr>
          <p:nvPr/>
        </p:nvSpPr>
        <p:spPr>
          <a:xfrm>
            <a:off x="1858449" y="169057"/>
            <a:ext cx="5643002" cy="5778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>
                <a:solidFill>
                  <a:srgbClr val="F8F9FA"/>
                </a:solidFill>
                <a:latin typeface="Century Schoolbook" panose="02040604050505020304" pitchFamily="18" charset="0"/>
              </a:rPr>
              <a:t>Hyades (star cluster)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E0713-B7C4-4CC6-B1CD-A21CF2E6B344}"/>
              </a:ext>
            </a:extLst>
          </p:cNvPr>
          <p:cNvSpPr txBox="1"/>
          <p:nvPr/>
        </p:nvSpPr>
        <p:spPr>
          <a:xfrm>
            <a:off x="6056490" y="915933"/>
            <a:ext cx="308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Arial" panose="020B0604020202020204" pitchFamily="34" charset="0"/>
              </a:rPr>
              <a:t>Open Star Cluster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D13B42-D382-D388-8DA7-5F82751B018B}"/>
              </a:ext>
            </a:extLst>
          </p:cNvPr>
          <p:cNvSpPr txBox="1"/>
          <p:nvPr/>
        </p:nvSpPr>
        <p:spPr>
          <a:xfrm>
            <a:off x="6056490" y="1285265"/>
            <a:ext cx="2672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Right Ascension : 04</a:t>
            </a:r>
            <a:r>
              <a:rPr lang="en-IN" baseline="30000" dirty="0">
                <a:solidFill>
                  <a:schemeClr val="bg1"/>
                </a:solidFill>
              </a:rPr>
              <a:t>h</a:t>
            </a:r>
            <a:r>
              <a:rPr lang="en-IN" dirty="0">
                <a:solidFill>
                  <a:schemeClr val="bg1"/>
                </a:solidFill>
              </a:rPr>
              <a:t> 27</a:t>
            </a:r>
            <a:r>
              <a:rPr lang="en-IN" baseline="30000" dirty="0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 </a:t>
            </a:r>
          </a:p>
          <a:p>
            <a:r>
              <a:rPr lang="en-IN" dirty="0">
                <a:solidFill>
                  <a:schemeClr val="bg1"/>
                </a:solidFill>
              </a:rPr>
              <a:t>Declination : +15</a:t>
            </a:r>
            <a:r>
              <a:rPr lang="en-IN" baseline="30000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 52’</a:t>
            </a:r>
          </a:p>
          <a:p>
            <a:r>
              <a:rPr lang="en-IN" dirty="0">
                <a:solidFill>
                  <a:schemeClr val="bg1"/>
                </a:solidFill>
              </a:rPr>
              <a:t>Distance : 153 </a:t>
            </a:r>
            <a:r>
              <a:rPr lang="en-IN" dirty="0" err="1">
                <a:solidFill>
                  <a:schemeClr val="bg1"/>
                </a:solidFill>
                <a:hlinkClick r:id="rId3" tooltip="Light-y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43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A5833C2F-DB9A-C13F-8224-D49C49C4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919"/>
            <a:ext cx="6208081" cy="620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E31E03-3F69-3A2C-49FF-9CC64E45C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981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M1 – the Crab Nebula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BAADD9-AC98-2D5E-107E-536AB9ED12F1}"/>
              </a:ext>
            </a:extLst>
          </p:cNvPr>
          <p:cNvSpPr txBox="1"/>
          <p:nvPr/>
        </p:nvSpPr>
        <p:spPr>
          <a:xfrm>
            <a:off x="5943600" y="915933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strike="noStrike" dirty="0">
                <a:solidFill>
                  <a:schemeClr val="bg1"/>
                </a:solidFill>
                <a:effectLst/>
                <a:latin typeface="Century Schoolbook" panose="02040604050505020304" pitchFamily="18" charset="0"/>
              </a:rPr>
              <a:t>Supernova Remnant and </a:t>
            </a:r>
            <a:r>
              <a:rPr lang="en-IN" b="1" dirty="0">
                <a:solidFill>
                  <a:schemeClr val="bg1"/>
                </a:solidFill>
                <a:latin typeface="Century Schoolbook" panose="02040604050505020304" pitchFamily="18" charset="0"/>
              </a:rPr>
              <a:t>pulsar wind nebula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1B3602-A138-AA31-CA21-15244DE3671D}"/>
              </a:ext>
            </a:extLst>
          </p:cNvPr>
          <p:cNvSpPr txBox="1"/>
          <p:nvPr/>
        </p:nvSpPr>
        <p:spPr>
          <a:xfrm>
            <a:off x="5943600" y="1581461"/>
            <a:ext cx="308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Right Ascension : 05</a:t>
            </a:r>
            <a:r>
              <a:rPr lang="en-IN" baseline="30000" dirty="0">
                <a:solidFill>
                  <a:schemeClr val="bg1"/>
                </a:solidFill>
              </a:rPr>
              <a:t>h</a:t>
            </a:r>
            <a:r>
              <a:rPr lang="en-IN" dirty="0">
                <a:solidFill>
                  <a:schemeClr val="bg1"/>
                </a:solidFill>
              </a:rPr>
              <a:t> 34</a:t>
            </a:r>
            <a:r>
              <a:rPr lang="en-IN" baseline="30000" dirty="0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 31.8</a:t>
            </a:r>
            <a:r>
              <a:rPr lang="en-IN" baseline="30000" dirty="0">
                <a:solidFill>
                  <a:schemeClr val="bg1"/>
                </a:solidFill>
              </a:rPr>
              <a:t>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Declination : +22</a:t>
            </a:r>
            <a:r>
              <a:rPr lang="en-IN" baseline="30000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 01’ 03”</a:t>
            </a:r>
          </a:p>
          <a:p>
            <a:r>
              <a:rPr lang="en-IN" dirty="0">
                <a:solidFill>
                  <a:schemeClr val="bg1"/>
                </a:solidFill>
              </a:rPr>
              <a:t>Distance : 6,500 ± 1,600 </a:t>
            </a:r>
            <a:r>
              <a:rPr lang="en-IN" dirty="0" err="1">
                <a:solidFill>
                  <a:schemeClr val="bg1"/>
                </a:solidFill>
                <a:hlinkClick r:id="rId3" tooltip="Light-y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89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undefined">
            <a:extLst>
              <a:ext uri="{FF2B5EF4-FFF2-40B4-BE49-F238E27FC236}">
                <a16:creationId xmlns:a16="http://schemas.microsoft.com/office/drawing/2014/main" id="{3E5D3764-6B14-9516-5376-3B987A3E9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87"/>
            <a:ext cx="9144000" cy="658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B4DCD9-E267-5C42-7FEE-6AC11C42229D}"/>
              </a:ext>
            </a:extLst>
          </p:cNvPr>
          <p:cNvSpPr txBox="1">
            <a:spLocks/>
          </p:cNvSpPr>
          <p:nvPr/>
        </p:nvSpPr>
        <p:spPr>
          <a:xfrm>
            <a:off x="1722981" y="169057"/>
            <a:ext cx="5643002" cy="5778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M45 – Pleiades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CE310-95DD-1BC3-11D6-B0F1E8D0500C}"/>
              </a:ext>
            </a:extLst>
          </p:cNvPr>
          <p:cNvSpPr txBox="1"/>
          <p:nvPr/>
        </p:nvSpPr>
        <p:spPr>
          <a:xfrm>
            <a:off x="5943600" y="915933"/>
            <a:ext cx="3080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i="0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Open Star Cluster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EEBD0-2B77-AD30-334B-509738477A4C}"/>
              </a:ext>
            </a:extLst>
          </p:cNvPr>
          <p:cNvSpPr txBox="1"/>
          <p:nvPr/>
        </p:nvSpPr>
        <p:spPr>
          <a:xfrm>
            <a:off x="5943600" y="1285265"/>
            <a:ext cx="2906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Right Ascension : 03</a:t>
            </a:r>
            <a:r>
              <a:rPr lang="en-IN" baseline="30000" dirty="0">
                <a:solidFill>
                  <a:schemeClr val="bg1"/>
                </a:solidFill>
              </a:rPr>
              <a:t>h</a:t>
            </a:r>
            <a:r>
              <a:rPr lang="en-IN" dirty="0">
                <a:solidFill>
                  <a:schemeClr val="bg1"/>
                </a:solidFill>
              </a:rPr>
              <a:t> 47</a:t>
            </a:r>
            <a:r>
              <a:rPr lang="en-IN" baseline="30000" dirty="0">
                <a:solidFill>
                  <a:schemeClr val="bg1"/>
                </a:solidFill>
              </a:rPr>
              <a:t>m</a:t>
            </a:r>
            <a:r>
              <a:rPr lang="en-IN" dirty="0">
                <a:solidFill>
                  <a:schemeClr val="bg1"/>
                </a:solidFill>
              </a:rPr>
              <a:t> 24</a:t>
            </a:r>
            <a:r>
              <a:rPr lang="en-IN" baseline="30000" dirty="0">
                <a:solidFill>
                  <a:schemeClr val="bg1"/>
                </a:solidFill>
              </a:rPr>
              <a:t>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Declination : +24</a:t>
            </a:r>
            <a:r>
              <a:rPr lang="en-IN" baseline="30000" dirty="0">
                <a:solidFill>
                  <a:schemeClr val="bg1"/>
                </a:solidFill>
              </a:rPr>
              <a:t>o</a:t>
            </a:r>
            <a:r>
              <a:rPr lang="en-IN" dirty="0">
                <a:solidFill>
                  <a:schemeClr val="bg1"/>
                </a:solidFill>
              </a:rPr>
              <a:t> 07’ 00”</a:t>
            </a:r>
          </a:p>
          <a:p>
            <a:r>
              <a:rPr lang="en-IN" dirty="0">
                <a:solidFill>
                  <a:schemeClr val="bg1"/>
                </a:solidFill>
              </a:rPr>
              <a:t>Distance : 444 </a:t>
            </a:r>
            <a:r>
              <a:rPr lang="en-IN" dirty="0" err="1">
                <a:solidFill>
                  <a:schemeClr val="bg1"/>
                </a:solidFill>
                <a:hlinkClick r:id="rId3" tooltip="Light-ye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AF99824-73BA-293F-05D5-19E41F620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5"/>
          <a:stretch>
            <a:fillRect/>
          </a:stretch>
        </p:blipFill>
        <p:spPr bwMode="auto">
          <a:xfrm>
            <a:off x="1297554" y="728664"/>
            <a:ext cx="6475867" cy="612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336777C-711F-9D0B-8FB4-68779D423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559" y="150845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Zodiac or Ecliptic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005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76A8501D-2DC7-0F20-374B-71F1427FA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765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Star Clusters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92162" y="746876"/>
            <a:ext cx="8103481" cy="370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574925" indent="-3429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3032125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3489325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946525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4403725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Font typeface="Wingdings" panose="05000000000000000000" pitchFamily="2" charset="2"/>
              <a:buChar char="«"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Two types of star clusters :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 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AutoNum type="arabicParenR"/>
            </a:pPr>
            <a:r>
              <a:rPr lang="en-US" altLang="en-US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Open star clusters</a:t>
            </a: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 (also called galactic clusters) :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           -  loosely arranged groups of stars, occasionally                                                                                           	        not too distinctive from the background stars 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			e.g. M36, M37, M38 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2)  </a:t>
            </a:r>
            <a:r>
              <a:rPr lang="en-US" altLang="en-US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Globular star clusters</a:t>
            </a: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 :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           -  tightly packed groups of many millions of stars.</a:t>
            </a:r>
          </a:p>
          <a:p>
            <a:pPr lvl="1">
              <a:spcBef>
                <a:spcPct val="25000"/>
              </a:spcBef>
              <a:spcAft>
                <a:spcPct val="25000"/>
              </a:spcAft>
              <a:buFont typeface="Wingdings" panose="05000000000000000000" pitchFamily="2" charset="2"/>
              <a:buNone/>
            </a:pPr>
            <a:r>
              <a:rPr lang="en-US" alt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			e.g. M3 in Canes Venatici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578D-5E8A-C513-1F4E-F4A35ED8AA82}"/>
              </a:ext>
            </a:extLst>
          </p:cNvPr>
          <p:cNvSpPr txBox="1">
            <a:spLocks/>
          </p:cNvSpPr>
          <p:nvPr/>
        </p:nvSpPr>
        <p:spPr>
          <a:xfrm>
            <a:off x="1722981" y="169057"/>
            <a:ext cx="5643002" cy="5778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Star Clusters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084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170"/>
            <a:ext cx="6129337" cy="61293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2265" y="150395"/>
            <a:ext cx="6686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M2 - in </a:t>
            </a: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Aquarius Constellation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18812" y="1031152"/>
            <a:ext cx="4278735" cy="2759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sz="2000" b="1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Globular Star Cluster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Location : 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Aquarius constellation</a:t>
            </a:r>
          </a:p>
          <a:p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Right Ascension : 21</a:t>
            </a:r>
            <a:r>
              <a:rPr lang="en-IN" sz="2000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h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 33</a:t>
            </a:r>
            <a:r>
              <a:rPr lang="en-IN" sz="2000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m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 27.02</a:t>
            </a:r>
            <a:r>
              <a:rPr lang="en-IN" sz="2000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s</a:t>
            </a:r>
            <a:endParaRPr lang="en-IN" sz="20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  <a:p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Declination : 00</a:t>
            </a:r>
            <a:r>
              <a:rPr lang="en-IN" sz="2000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o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 49’ 23.7”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Distance : 55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,000 </a:t>
            </a:r>
            <a:r>
              <a:rPr lang="en-IN" sz="2000" dirty="0" err="1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ly</a:t>
            </a:r>
            <a:endParaRPr lang="en-IN" sz="2000" dirty="0">
              <a:solidFill>
                <a:schemeClr val="bg1"/>
              </a:solidFill>
              <a:latin typeface="Century Schoolbook" panose="02040604050505020304" pitchFamily="18" charset="0"/>
              <a:cs typeface="Vijaya" panose="020B0604020202020204" pitchFamily="34" charset="0"/>
            </a:endParaRP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Diameter : over 150 light-years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Star Strength : </a:t>
            </a:r>
            <a:r>
              <a:rPr lang="en-IN" sz="2000" dirty="0">
                <a:solidFill>
                  <a:schemeClr val="bg1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over 1,50,000 stars</a:t>
            </a:r>
          </a:p>
        </p:txBody>
      </p:sp>
    </p:spTree>
    <p:extLst>
      <p:ext uri="{BB962C8B-B14F-4D97-AF65-F5344CB8AC3E}">
        <p14:creationId xmlns:p14="http://schemas.microsoft.com/office/powerpoint/2010/main" val="118552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44FE75C6-7A91-0C91-B1F1-7430BDD83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46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Star Clusters - Globular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7383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M3 - in </a:t>
            </a: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Canes Venatici Constellation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5488" y="772468"/>
            <a:ext cx="4608512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b="1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Globular Star Cluster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Location : 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Canes Venatici constellation</a:t>
            </a:r>
          </a:p>
          <a:p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Right Ascension : 13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h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 42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m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 11.62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s</a:t>
            </a:r>
            <a:endParaRPr lang="en-IN" dirty="0">
              <a:solidFill>
                <a:srgbClr val="FFC000"/>
              </a:solidFill>
              <a:latin typeface="Century Schoolbook" panose="02040604050505020304" pitchFamily="18" charset="0"/>
            </a:endParaRPr>
          </a:p>
          <a:p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Declination : +28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o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 22’ 38.2”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Distance : 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33.9 </a:t>
            </a:r>
            <a:r>
              <a:rPr lang="en-IN" dirty="0" err="1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kly</a:t>
            </a:r>
            <a:endParaRPr lang="en-IN" dirty="0">
              <a:solidFill>
                <a:srgbClr val="FFC000"/>
              </a:solidFill>
              <a:latin typeface="Century Schoolbook" panose="02040604050505020304" pitchFamily="18" charset="0"/>
              <a:cs typeface="Vijaya" panose="020B0604020202020204" pitchFamily="34" charset="0"/>
            </a:endParaRP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Star Strength : 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over 5,00,000 stars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M3 contains at least 274 variable stars</a:t>
            </a:r>
            <a:endParaRPr lang="en-IN" dirty="0">
              <a:solidFill>
                <a:srgbClr val="FFC000"/>
              </a:solidFill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9529"/>
            <a:ext cx="6976533" cy="68184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345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M80 - in Scorpius</a:t>
            </a: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 Constellation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0D5A8A-C9DD-CCD5-01F6-FA0461E44F95}"/>
              </a:ext>
            </a:extLst>
          </p:cNvPr>
          <p:cNvSpPr txBox="1"/>
          <p:nvPr/>
        </p:nvSpPr>
        <p:spPr>
          <a:xfrm>
            <a:off x="5360177" y="852150"/>
            <a:ext cx="3783823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b="1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Globular Star Cluster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Location : 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Scorpius Constellation</a:t>
            </a:r>
          </a:p>
          <a:p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Right Ascension : 16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h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 17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m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 02.41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s</a:t>
            </a:r>
            <a:endParaRPr lang="en-IN" dirty="0">
              <a:solidFill>
                <a:srgbClr val="FFC000"/>
              </a:solidFill>
              <a:latin typeface="Century Schoolbook" panose="02040604050505020304" pitchFamily="18" charset="0"/>
            </a:endParaRPr>
          </a:p>
          <a:p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Declination : 22</a:t>
            </a:r>
            <a:r>
              <a:rPr lang="en-IN" baseline="30000" dirty="0">
                <a:solidFill>
                  <a:srgbClr val="FFC000"/>
                </a:solidFill>
                <a:latin typeface="Century Schoolbook" panose="02040604050505020304" pitchFamily="18" charset="0"/>
              </a:rPr>
              <a:t>o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</a:rPr>
              <a:t> 58’ 33.9”</a:t>
            </a:r>
          </a:p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Distance : </a:t>
            </a:r>
            <a:r>
              <a:rPr lang="en-IN" dirty="0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32.6 </a:t>
            </a:r>
            <a:r>
              <a:rPr lang="en-IN" dirty="0" err="1">
                <a:solidFill>
                  <a:srgbClr val="FFC000"/>
                </a:solidFill>
                <a:latin typeface="Century Schoolbook" panose="02040604050505020304" pitchFamily="18" charset="0"/>
                <a:cs typeface="Vijaya" panose="020B0604020202020204" pitchFamily="34" charset="0"/>
              </a:rPr>
              <a:t>kly</a:t>
            </a:r>
            <a:endParaRPr lang="en-IN" dirty="0">
              <a:solidFill>
                <a:srgbClr val="FFC000"/>
              </a:solidFill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303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553BA09-0BE4-A2D5-18BF-599B1CB49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6" y="870813"/>
            <a:ext cx="9102144" cy="5987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F5FDE-E6DC-16CF-1F84-34061755490C}"/>
              </a:ext>
            </a:extLst>
          </p:cNvPr>
          <p:cNvSpPr txBox="1"/>
          <p:nvPr/>
        </p:nvSpPr>
        <p:spPr>
          <a:xfrm>
            <a:off x="0" y="142787"/>
            <a:ext cx="9140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Binary Star – Alcor and Mizar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629E13C-3D5E-1E3A-FCC5-B2415A5D4B1D}"/>
              </a:ext>
            </a:extLst>
          </p:cNvPr>
          <p:cNvSpPr/>
          <p:nvPr/>
        </p:nvSpPr>
        <p:spPr>
          <a:xfrm rot="18787175">
            <a:off x="3610544" y="2397266"/>
            <a:ext cx="401391" cy="261620"/>
          </a:xfrm>
          <a:prstGeom prst="leftArrow">
            <a:avLst>
              <a:gd name="adj1" fmla="val 3921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70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A8E47B2C-7F63-2EB4-0389-7162B06B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8663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BC8EF5-CD2F-5651-10D9-75544A62D474}"/>
              </a:ext>
            </a:extLst>
          </p:cNvPr>
          <p:cNvSpPr txBox="1"/>
          <p:nvPr/>
        </p:nvSpPr>
        <p:spPr>
          <a:xfrm>
            <a:off x="0" y="142787"/>
            <a:ext cx="9140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Binary Star – Alcor and Mizar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316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AC219E-A74C-ED7A-A630-992DE5673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3" y="657997"/>
            <a:ext cx="9144000" cy="6172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5EC5DA-708E-D9E1-D62D-9F8367AD89C0}"/>
              </a:ext>
            </a:extLst>
          </p:cNvPr>
          <p:cNvSpPr txBox="1"/>
          <p:nvPr/>
        </p:nvSpPr>
        <p:spPr>
          <a:xfrm>
            <a:off x="0" y="142787"/>
            <a:ext cx="91407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Polaris – Tristar system as seen from HST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41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993FE-77DE-AF9F-16D8-612805147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12" y="728663"/>
            <a:ext cx="4893276" cy="611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2C001D-0B6B-ADDB-0886-6CE00F270A53}"/>
              </a:ext>
            </a:extLst>
          </p:cNvPr>
          <p:cNvSpPr txBox="1"/>
          <p:nvPr/>
        </p:nvSpPr>
        <p:spPr>
          <a:xfrm>
            <a:off x="1161535" y="142787"/>
            <a:ext cx="7092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Polaris – Tristar system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23F09-B9B1-615A-AFDD-1993728BD80A}"/>
              </a:ext>
            </a:extLst>
          </p:cNvPr>
          <p:cNvSpPr txBox="1"/>
          <p:nvPr/>
        </p:nvSpPr>
        <p:spPr>
          <a:xfrm>
            <a:off x="3277458" y="6345881"/>
            <a:ext cx="2804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Graphik"/>
              </a:rPr>
              <a:t>D</a:t>
            </a:r>
            <a:r>
              <a:rPr lang="en-IN" b="0" i="0" dirty="0">
                <a:solidFill>
                  <a:schemeClr val="bg1"/>
                </a:solidFill>
                <a:effectLst/>
                <a:latin typeface="Graphik"/>
              </a:rPr>
              <a:t>istance - 446 light-years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14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3" y="1949058"/>
            <a:ext cx="8341430" cy="417071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Variable Stars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34673" y="792943"/>
            <a:ext cx="38290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100" b="1" dirty="0">
                <a:solidFill>
                  <a:srgbClr val="FFE3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Varying their brightness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243" y="1375193"/>
            <a:ext cx="1941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FFE3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Eg.</a:t>
            </a:r>
            <a:r>
              <a:rPr lang="en-US" sz="2000" dirty="0">
                <a:solidFill>
                  <a:srgbClr val="FFE3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 Betelgeuse</a:t>
            </a:r>
            <a:endParaRPr lang="en-IN" sz="2000" dirty="0">
              <a:solidFill>
                <a:srgbClr val="FFE3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49C3C8-B2D9-44DF-CEA5-E17561A795BF}"/>
              </a:ext>
            </a:extLst>
          </p:cNvPr>
          <p:cNvSpPr/>
          <p:nvPr/>
        </p:nvSpPr>
        <p:spPr>
          <a:xfrm>
            <a:off x="0" y="15345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Variable Stars</a:t>
            </a:r>
          </a:p>
        </p:txBody>
      </p:sp>
    </p:spTree>
    <p:extLst>
      <p:ext uri="{BB962C8B-B14F-4D97-AF65-F5344CB8AC3E}">
        <p14:creationId xmlns:p14="http://schemas.microsoft.com/office/powerpoint/2010/main" val="262702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F1EDF-2928-0549-C98F-EC58F902E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3F8D96-8075-2073-B76C-44762AC11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449" y="169057"/>
            <a:ext cx="5643002" cy="577819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Zodiacal Constellations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9523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3"/>
            <a:ext cx="5643002" cy="74518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Measuring Distances In The Sky </a:t>
            </a:r>
            <a:b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</a:b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With Your Hands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 b="5715"/>
          <a:stretch/>
        </p:blipFill>
        <p:spPr>
          <a:xfrm>
            <a:off x="124178" y="1952977"/>
            <a:ext cx="8931994" cy="27432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4FB22C-6E76-1876-8FB8-BD748BC87F8B}"/>
              </a:ext>
            </a:extLst>
          </p:cNvPr>
          <p:cNvSpPr/>
          <p:nvPr/>
        </p:nvSpPr>
        <p:spPr>
          <a:xfrm>
            <a:off x="0" y="15345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Measuring distances in the sky</a:t>
            </a:r>
          </a:p>
        </p:txBody>
      </p:sp>
    </p:spTree>
    <p:extLst>
      <p:ext uri="{BB962C8B-B14F-4D97-AF65-F5344CB8AC3E}">
        <p14:creationId xmlns:p14="http://schemas.microsoft.com/office/powerpoint/2010/main" val="1895271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Handy Sky Measurements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t="23393" r="626" b="782"/>
          <a:stretch/>
        </p:blipFill>
        <p:spPr>
          <a:xfrm>
            <a:off x="149394" y="975791"/>
            <a:ext cx="8870428" cy="4277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7EC34-645C-3C7A-191E-5A3CEF0582A6}"/>
              </a:ext>
            </a:extLst>
          </p:cNvPr>
          <p:cNvSpPr txBox="1"/>
          <p:nvPr/>
        </p:nvSpPr>
        <p:spPr>
          <a:xfrm>
            <a:off x="0" y="16484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Measuring distances in the sky</a:t>
            </a:r>
          </a:p>
        </p:txBody>
      </p:sp>
    </p:spTree>
    <p:extLst>
      <p:ext uri="{BB962C8B-B14F-4D97-AF65-F5344CB8AC3E}">
        <p14:creationId xmlns:p14="http://schemas.microsoft.com/office/powerpoint/2010/main" val="25568658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750500" y="910464"/>
            <a:ext cx="5643002" cy="57781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jaya" panose="020B0604020202020204" pitchFamily="34" charset="0"/>
                <a:cs typeface="Vijaya" panose="020B0604020202020204" pitchFamily="34" charset="0"/>
              </a:rPr>
              <a:t>Measurement of the Sky with the Big Dipper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jaya" panose="020B0604020202020204" pitchFamily="34" charset="0"/>
              <a:cs typeface="Vijay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7" r="6878"/>
          <a:stretch/>
        </p:blipFill>
        <p:spPr>
          <a:xfrm>
            <a:off x="137746" y="1242058"/>
            <a:ext cx="4800128" cy="47054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0" t="10814" r="15209" b="1910"/>
          <a:stretch/>
        </p:blipFill>
        <p:spPr>
          <a:xfrm>
            <a:off x="5042792" y="1198405"/>
            <a:ext cx="3931875" cy="56643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E7372-B846-41B3-4731-9D3EA0384D10}"/>
              </a:ext>
            </a:extLst>
          </p:cNvPr>
          <p:cNvSpPr txBox="1"/>
          <p:nvPr/>
        </p:nvSpPr>
        <p:spPr>
          <a:xfrm>
            <a:off x="0" y="164840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Measuring distances in the sky              with Big dipper</a:t>
            </a:r>
          </a:p>
        </p:txBody>
      </p:sp>
    </p:spTree>
    <p:extLst>
      <p:ext uri="{BB962C8B-B14F-4D97-AF65-F5344CB8AC3E}">
        <p14:creationId xmlns:p14="http://schemas.microsoft.com/office/powerpoint/2010/main" val="1157477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5D520D3D-96ED-FCC6-F7F3-E0502A3D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710"/>
            <a:ext cx="9144000" cy="540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53E5F-B339-8A34-E4DA-DF9607D7E8AF}"/>
              </a:ext>
            </a:extLst>
          </p:cNvPr>
          <p:cNvSpPr txBox="1"/>
          <p:nvPr/>
        </p:nvSpPr>
        <p:spPr>
          <a:xfrm>
            <a:off x="0" y="164840"/>
            <a:ext cx="9144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Distances to the Stars of Orion in the sky</a:t>
            </a:r>
          </a:p>
        </p:txBody>
      </p:sp>
    </p:spTree>
    <p:extLst>
      <p:ext uri="{BB962C8B-B14F-4D97-AF65-F5344CB8AC3E}">
        <p14:creationId xmlns:p14="http://schemas.microsoft.com/office/powerpoint/2010/main" val="28900314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129293"/>
            <a:ext cx="9144000" cy="577819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Naked Eye Sky Chart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139" y="707112"/>
            <a:ext cx="4618862" cy="61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6270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Yoursky - 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728662"/>
            <a:ext cx="6129337" cy="612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94A9A-B9F1-C045-5E78-84AFD47A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3"/>
            <a:ext cx="9144000" cy="577819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Naked Eye Sky Chart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066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Yoursky N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864394"/>
            <a:ext cx="5139929" cy="5139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28CAE-BFB2-988D-B459-9749C7FAF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93"/>
            <a:ext cx="9144000" cy="577819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Naked Eye Sky Chart</a:t>
            </a:r>
            <a:endParaRPr lang="en-I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06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0499" y="2737675"/>
            <a:ext cx="5643002" cy="727838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</a:rPr>
              <a:t>Thank You</a:t>
            </a:r>
            <a:endParaRPr lang="en-IN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48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63ED6-949D-EDE6-88F6-5D47FDD7A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9" b="7458"/>
          <a:stretch>
            <a:fillRect/>
          </a:stretch>
        </p:blipFill>
        <p:spPr>
          <a:xfrm>
            <a:off x="-11291" y="629012"/>
            <a:ext cx="9144000" cy="43042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D0F70-9B40-E9A0-27FB-684A9A13E3F6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rgbClr val="000000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Zodiac Constellations</a:t>
            </a:r>
            <a:endParaRPr lang="en-IN" sz="3200" b="1" kern="100" dirty="0">
              <a:solidFill>
                <a:srgbClr val="0F4761"/>
              </a:solidFill>
              <a:effectLst/>
              <a:latin typeface="Century Schoolbook" panose="020406040505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D64E13-9076-2BD9-ABAF-CB7B3F1992EE}"/>
              </a:ext>
            </a:extLst>
          </p:cNvPr>
          <p:cNvSpPr txBox="1"/>
          <p:nvPr/>
        </p:nvSpPr>
        <p:spPr>
          <a:xfrm>
            <a:off x="15092" y="5425546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buNone/>
            </a:pPr>
            <a:r>
              <a:rPr lang="en-IN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Aries (25 days),   Taurus (37 days),   Gemini (31 days),   Cancer (20 days),                  Leo (37 days),   Virgo (45 days),    Libra (23 days),    Scorpius (7 days),             Ophiuchus (18 </a:t>
            </a:r>
            <a:r>
              <a:rPr lang="en-IN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</a:rPr>
              <a:t>days), Sagittarius (32 days), Capricornus (23 days), Aquarius (24 days),   Pisces (38 days.</a:t>
            </a:r>
            <a:endParaRPr lang="en-IN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3C56A7A-50DC-AFD2-6453-2880D94ABE2F}"/>
              </a:ext>
            </a:extLst>
          </p:cNvPr>
          <p:cNvSpPr txBox="1">
            <a:spLocks/>
          </p:cNvSpPr>
          <p:nvPr/>
        </p:nvSpPr>
        <p:spPr>
          <a:xfrm>
            <a:off x="15092" y="10176"/>
            <a:ext cx="9117617" cy="72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anose="02040604050505020304" pitchFamily="18" charset="0"/>
                <a:cs typeface="Vijaya" panose="020B0604020202020204" pitchFamily="34" charset="0"/>
              </a:rPr>
              <a:t>The Zodiacal Constellations</a:t>
            </a:r>
            <a:endParaRPr lang="en-IN" sz="3200" b="1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Schoolbook" panose="02040604050505020304" pitchFamily="18" charset="0"/>
              <a:cs typeface="Vijay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D0E50A-80D6-0E99-47A1-8A6320F9A06A}"/>
              </a:ext>
            </a:extLst>
          </p:cNvPr>
          <p:cNvSpPr txBox="1"/>
          <p:nvPr/>
        </p:nvSpPr>
        <p:spPr>
          <a:xfrm>
            <a:off x="-11291" y="4945247"/>
            <a:ext cx="913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  <a:latin typeface="Open Sans" panose="020B0606030504020204" pitchFamily="34" charset="0"/>
                <a:ea typeface="Times New Roman" panose="02020603050405020304" pitchFamily="18" charset="0"/>
              </a:rPr>
              <a:t>T</a:t>
            </a:r>
            <a:r>
              <a:rPr lang="en-IN" sz="1800" b="1" dirty="0">
                <a:solidFill>
                  <a:srgbClr val="FFC000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he number of days the Sun spends in each zodiac constellation:</a:t>
            </a:r>
            <a:r>
              <a:rPr lang="en-IN" sz="1800" b="1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</a:rPr>
              <a:t> 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54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3577D1-51A1-0F6D-37F7-FA459EC7F7B7}"/>
              </a:ext>
            </a:extLst>
          </p:cNvPr>
          <p:cNvSpPr txBox="1"/>
          <p:nvPr/>
        </p:nvSpPr>
        <p:spPr>
          <a:xfrm>
            <a:off x="4603132" y="602898"/>
            <a:ext cx="4509735" cy="3784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Babylonian times Aries was tied to agriculture and hired workers.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In Greek mythology, it represents the golden ram that rescued Phrixus and Helle, inspiring the Argonauts’ quest for the Golden Fleece.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Aries was once key in marking the astrological new year and the vernal equinox. 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 strong daytime Meteor Shower </a:t>
            </a:r>
            <a:r>
              <a:rPr lang="en-IN" kern="100" dirty="0" err="1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Arietids</a:t>
            </a: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 peaking in early June. 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CB2E07-7345-7683-2C0E-A01BB40DFEB6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6BFBCF-C80A-43FC-55BA-5206BE675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r="8679"/>
          <a:stretch>
            <a:fillRect/>
          </a:stretch>
        </p:blipFill>
        <p:spPr bwMode="auto">
          <a:xfrm>
            <a:off x="194646" y="620713"/>
            <a:ext cx="4346223" cy="54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32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23C39A-E293-BD7A-B417-98C58D853B32}"/>
              </a:ext>
            </a:extLst>
          </p:cNvPr>
          <p:cNvSpPr txBox="1"/>
          <p:nvPr/>
        </p:nvSpPr>
        <p:spPr>
          <a:xfrm>
            <a:off x="5339646" y="620713"/>
            <a:ext cx="3674532" cy="5275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Pleiades star cluster, also known as the Seven Sisters, lies near Taurus’s “back” .</a:t>
            </a: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Crab Nebula (M1), located in Taurus, is the remnant of a supernova explosion observed in 1054 CE, visible even during daylight.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To find Taurus, look northwest of Orion during autumn and winter in the northern hemisphere, spotting Aldebaran’s reddish glow and the distinctive V-shape of the Hyades cluster.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AB36AD-8C58-8A7C-1297-935E193D7DE8}"/>
              </a:ext>
            </a:extLst>
          </p:cNvPr>
          <p:cNvSpPr txBox="1"/>
          <p:nvPr/>
        </p:nvSpPr>
        <p:spPr>
          <a:xfrm>
            <a:off x="0" y="13880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Tauru</a:t>
            </a: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559ABD-0240-4D5E-ABBF-372F82B658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1235" b="19218"/>
          <a:stretch>
            <a:fillRect/>
          </a:stretch>
        </p:blipFill>
        <p:spPr bwMode="auto">
          <a:xfrm>
            <a:off x="0" y="620713"/>
            <a:ext cx="5339645" cy="415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48DDC-879C-6005-2823-908817A61C15}"/>
              </a:ext>
            </a:extLst>
          </p:cNvPr>
          <p:cNvSpPr txBox="1"/>
          <p:nvPr/>
        </p:nvSpPr>
        <p:spPr>
          <a:xfrm>
            <a:off x="64910" y="5070504"/>
            <a:ext cx="5209823" cy="1385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2000" b="1" kern="100" dirty="0">
                <a:solidFill>
                  <a:schemeClr val="bg1"/>
                </a:solidFill>
                <a:effectLst/>
                <a:latin typeface="inherit"/>
                <a:ea typeface="Times New Roman" panose="02020603050405020304" pitchFamily="18" charset="0"/>
                <a:cs typeface="Open Sans" panose="020B0606030504020204" pitchFamily="34" charset="0"/>
              </a:rPr>
              <a:t>Taurus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constellations is famous for its         V-shaped Hyades cluster forming the bull’s head and the bright red giant star Aldebaran as its fiery eye.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074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FD29A-BE39-973C-477D-C5DEC6F198CE}"/>
              </a:ext>
            </a:extLst>
          </p:cNvPr>
          <p:cNvSpPr txBox="1"/>
          <p:nvPr/>
        </p:nvSpPr>
        <p:spPr>
          <a:xfrm>
            <a:off x="4509909" y="620713"/>
            <a:ext cx="4436535" cy="5747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US" kern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find Gemini in the night sky, look for two bright stars shining close together above Orion in the eastern sky during February.</a:t>
            </a:r>
          </a:p>
          <a:p>
            <a:pPr marL="342900" lvl="0" indent="-342900" algn="just" fontAlgn="base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Greek mythology, </a:t>
            </a:r>
            <a:r>
              <a:rPr lang="en-IN" b="1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Gemini</a:t>
            </a:r>
            <a:r>
              <a:rPr lang="en-IN" b="1" kern="1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represents the legendary twin brothers Castor and Pollux, symbols of duality and loyalty.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Pollux is an orange giant star, while Castor is a complex system of six stars bound together, making the constellation unique in its bright twin stars.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342900" lvl="0" indent="-342900" algn="just" fontAlgn="base">
              <a:lnSpc>
                <a:spcPct val="115000"/>
              </a:lnSpc>
              <a:spcAft>
                <a:spcPts val="375"/>
              </a:spcAft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IN" sz="1800" kern="1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Latha" panose="020B0604020202020204" pitchFamily="34" charset="0"/>
              </a:rPr>
              <a:t>The constellation hosts interesting deep-sky objects like the Eskimo Nebula and the open cluster Messier 35.</a:t>
            </a:r>
            <a:endParaRPr lang="en-IN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4501FC-BFF1-974B-49A6-CCCB140D5E18}"/>
              </a:ext>
            </a:extLst>
          </p:cNvPr>
          <p:cNvSpPr txBox="1"/>
          <p:nvPr/>
        </p:nvSpPr>
        <p:spPr>
          <a:xfrm>
            <a:off x="0" y="10176"/>
            <a:ext cx="9144000" cy="606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15000"/>
              </a:lnSpc>
              <a:spcBef>
                <a:spcPts val="800"/>
              </a:spcBef>
              <a:spcAft>
                <a:spcPts val="400"/>
              </a:spcAft>
              <a:buNone/>
            </a:pPr>
            <a:r>
              <a:rPr lang="en-IN" sz="3200" b="1" kern="100" dirty="0">
                <a:solidFill>
                  <a:schemeClr val="bg1"/>
                </a:solidFill>
                <a:effectLst/>
                <a:latin typeface="Century Schoolbook" panose="020406040505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Gemini</a:t>
            </a:r>
          </a:p>
        </p:txBody>
      </p:sp>
      <p:pic>
        <p:nvPicPr>
          <p:cNvPr id="4098" name="Picture 2" descr="Gemini constellation vector illustration Stock Vector Image ...">
            <a:extLst>
              <a:ext uri="{FF2B5EF4-FFF2-40B4-BE49-F238E27FC236}">
                <a16:creationId xmlns:a16="http://schemas.microsoft.com/office/drawing/2014/main" id="{312D0CC4-902F-4965-FCE9-6A60729E6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8" t="13390" r="17448" b="18048"/>
          <a:stretch>
            <a:fillRect/>
          </a:stretch>
        </p:blipFill>
        <p:spPr bwMode="auto">
          <a:xfrm>
            <a:off x="158043" y="620713"/>
            <a:ext cx="4154311" cy="470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DBF23F-F277-6A39-9969-6B801769CC09}"/>
              </a:ext>
            </a:extLst>
          </p:cNvPr>
          <p:cNvSpPr txBox="1"/>
          <p:nvPr/>
        </p:nvSpPr>
        <p:spPr>
          <a:xfrm>
            <a:off x="2235198" y="6005689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>
                <a:solidFill>
                  <a:schemeClr val="bg1"/>
                </a:solidFill>
              </a:rPr>
              <a:t>Alamy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627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528</TotalTime>
  <Words>2000</Words>
  <Application>Microsoft Office PowerPoint</Application>
  <PresentationFormat>On-screen Show (4:3)</PresentationFormat>
  <Paragraphs>189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Aptos</vt:lpstr>
      <vt:lpstr>Arial</vt:lpstr>
      <vt:lpstr>Calibri</vt:lpstr>
      <vt:lpstr>Calibri Light</vt:lpstr>
      <vt:lpstr>Century Schoolbook</vt:lpstr>
      <vt:lpstr>Courier New</vt:lpstr>
      <vt:lpstr>Graphik</vt:lpstr>
      <vt:lpstr>inherit</vt:lpstr>
      <vt:lpstr>Open Sans</vt:lpstr>
      <vt:lpstr>Times New Roman</vt:lpstr>
      <vt:lpstr>Vijaya</vt:lpstr>
      <vt:lpstr>Wingdings</vt:lpstr>
      <vt:lpstr>Office Theme</vt:lpstr>
      <vt:lpstr>PowerPoint Presentation</vt:lpstr>
      <vt:lpstr>The Constellations</vt:lpstr>
      <vt:lpstr>The Constellations</vt:lpstr>
      <vt:lpstr>The Zodiac or Ecliptic</vt:lpstr>
      <vt:lpstr>Zodiacal Constellations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Orion Constellation</vt:lpstr>
      <vt:lpstr>PowerPoint Presentation</vt:lpstr>
      <vt:lpstr>Orion Nebula – M42</vt:lpstr>
      <vt:lpstr>De Mairan's Nebula – M43</vt:lpstr>
      <vt:lpstr>Leo Constellation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Locate Pole Star</vt:lpstr>
      <vt:lpstr>PowerPoint Presentation</vt:lpstr>
      <vt:lpstr>How to find Leo Constellation</vt:lpstr>
      <vt:lpstr>Taurus constellation</vt:lpstr>
      <vt:lpstr>Taurus constellation</vt:lpstr>
      <vt:lpstr>PowerPoint Presentation</vt:lpstr>
      <vt:lpstr>M1 – the Crab Nebula</vt:lpstr>
      <vt:lpstr>PowerPoint Presentation</vt:lpstr>
      <vt:lpstr>PowerPoint Presentation</vt:lpstr>
      <vt:lpstr>Star Clusters</vt:lpstr>
      <vt:lpstr>PowerPoint Presentation</vt:lpstr>
      <vt:lpstr>Star Clusters - Globular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 Stars</vt:lpstr>
      <vt:lpstr>Measuring Distances In The Sky  With Your Hands</vt:lpstr>
      <vt:lpstr>Handy Sky Measurements</vt:lpstr>
      <vt:lpstr>Measurement of the Sky with the Big Dipper</vt:lpstr>
      <vt:lpstr>PowerPoint Presentation</vt:lpstr>
      <vt:lpstr>The Naked Eye Sky Chart</vt:lpstr>
      <vt:lpstr>The Naked Eye Sky Chart</vt:lpstr>
      <vt:lpstr>The Naked Eye Sky Chart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Jaya Paul</dc:creator>
  <cp:lastModifiedBy>Jaya Paul</cp:lastModifiedBy>
  <cp:revision>43</cp:revision>
  <dcterms:created xsi:type="dcterms:W3CDTF">2025-08-21T16:15:35Z</dcterms:created>
  <dcterms:modified xsi:type="dcterms:W3CDTF">2025-08-22T18:24:28Z</dcterms:modified>
</cp:coreProperties>
</file>